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510" y="-84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25439C-E70A-4C73-AC01-B4D239A9CEA4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ABFE12-2E8E-4347-8C6C-655CC4FAC4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945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ABFE12-2E8E-4347-8C6C-655CC4FAC43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977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ABFE12-2E8E-4347-8C6C-655CC4FAC43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9532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ABFE12-2E8E-4347-8C6C-655CC4FAC43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9463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ABFE12-2E8E-4347-8C6C-655CC4FAC43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171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ABFE12-2E8E-4347-8C6C-655CC4FAC43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6095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ABFE12-2E8E-4347-8C6C-655CC4FAC43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242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58130"/>
            <a:ext cx="9013372" cy="557683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2667000"/>
            <a:ext cx="6400800" cy="13335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2D84A-3E07-412C-9BF3-0C4F9FCF8B14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fld id="{29AF3237-D3FC-4CAC-B81C-72F1CD6302B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2" y="1207753"/>
            <a:ext cx="9021537" cy="1272791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2" y="1163934"/>
            <a:ext cx="9021537" cy="100483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2" y="2480541"/>
            <a:ext cx="9021537" cy="9211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254942"/>
            <a:ext cx="8229600" cy="1225021"/>
          </a:xfrm>
        </p:spPr>
        <p:txBody>
          <a:bodyPr anchor="ctr"/>
          <a:lstStyle>
            <a:lvl1pPr algn="ctr">
              <a:defRPr lang="en-US" dirty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2D84A-3E07-412C-9BF3-0C4F9FCF8B14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F3237-D3FC-4CAC-B81C-72F1CD6302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8"/>
            <a:ext cx="2011680" cy="487627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28867"/>
            <a:ext cx="5562600" cy="48762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2D84A-3E07-412C-9BF3-0C4F9FCF8B14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F3237-D3FC-4CAC-B81C-72F1CD6302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2D84A-3E07-412C-9BF3-0C4F9FCF8B14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F3237-D3FC-4CAC-B81C-72F1CD6302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206500"/>
            <a:ext cx="7772400" cy="3810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58130"/>
            <a:ext cx="9013372" cy="557683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793750"/>
            <a:ext cx="7772400" cy="1135063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23282"/>
            <a:ext cx="7772400" cy="1115218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2D84A-3E07-412C-9BF3-0C4F9FCF8B14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5143500"/>
            <a:ext cx="4000500" cy="3810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3" y="1980692"/>
            <a:ext cx="9013515" cy="762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7" y="1951230"/>
            <a:ext cx="9013781" cy="3809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7" y="2057400"/>
            <a:ext cx="9014621" cy="3810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5173980"/>
            <a:ext cx="457200" cy="381000"/>
          </a:xfrm>
        </p:spPr>
        <p:txBody>
          <a:bodyPr/>
          <a:lstStyle/>
          <a:p>
            <a:fld id="{29AF3237-D3FC-4CAC-B81C-72F1CD6302B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2D84A-3E07-412C-9BF3-0C4F9FCF8B14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F3237-D3FC-4CAC-B81C-72F1CD6302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206500"/>
            <a:ext cx="3749040" cy="3810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206500"/>
            <a:ext cx="3749040" cy="3810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7542"/>
            <a:ext cx="7772400" cy="9525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206500"/>
            <a:ext cx="3733800" cy="635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206500"/>
            <a:ext cx="3733800" cy="635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2D84A-3E07-412C-9BF3-0C4F9FCF8B14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F3237-D3FC-4CAC-B81C-72F1CD6302B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1873250"/>
            <a:ext cx="3733800" cy="32385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1873250"/>
            <a:ext cx="3733800" cy="32385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2D84A-3E07-412C-9BF3-0C4F9FCF8B14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F3237-D3FC-4CAC-B81C-72F1CD6302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2D84A-3E07-412C-9BF3-0C4F9FCF8B14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F3237-D3FC-4CAC-B81C-72F1CD6302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58129"/>
            <a:ext cx="9013372" cy="557784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7542"/>
            <a:ext cx="7772400" cy="9525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333500"/>
            <a:ext cx="1905000" cy="37465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2D84A-3E07-412C-9BF3-0C4F9FCF8B14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F3237-D3FC-4CAC-B81C-72F1CD6302B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333500"/>
            <a:ext cx="5715000" cy="37465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083792"/>
            <a:ext cx="7315200" cy="435240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538188"/>
            <a:ext cx="7315200" cy="5715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2D84A-3E07-412C-9BF3-0C4F9FCF8B14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143500"/>
            <a:ext cx="3886200" cy="3810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5173980"/>
            <a:ext cx="457200" cy="381000"/>
          </a:xfrm>
        </p:spPr>
        <p:txBody>
          <a:bodyPr/>
          <a:lstStyle/>
          <a:p>
            <a:fld id="{29AF3237-D3FC-4CAC-B81C-72F1CD6302B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3902963"/>
            <a:ext cx="9006840" cy="762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9" y="3875396"/>
            <a:ext cx="9006639" cy="3809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1" y="3977687"/>
            <a:ext cx="9006637" cy="40673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9" y="55563"/>
            <a:ext cx="9001873" cy="3817938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58129"/>
            <a:ext cx="9013372" cy="557784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28865"/>
            <a:ext cx="7772400" cy="9525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206500"/>
            <a:ext cx="7772400" cy="3810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5159375"/>
            <a:ext cx="2476500" cy="396875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B92D84A-3E07-412C-9BF3-0C4F9FCF8B14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5143500"/>
            <a:ext cx="3962400" cy="3810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5175250"/>
            <a:ext cx="457200" cy="3810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latin typeface="+mj-lt"/>
                <a:ea typeface="+mj-ea"/>
                <a:cs typeface="+mj-cs"/>
              </a:defRPr>
            </a:lvl1pPr>
          </a:lstStyle>
          <a:p>
            <a:fld id="{29AF3237-D3FC-4CAC-B81C-72F1CD6302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February 17, 2010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Law of Sines – the ambiguous case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546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Apply the law of sines in non-acute triangles</a:t>
            </a:r>
          </a:p>
          <a:p>
            <a:r>
              <a:rPr lang="en-US" dirty="0" smtClean="0"/>
              <a:t>Understand the ambiguous case within the law of sines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634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Check out sine of angles larger than 90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398042543"/>
              </p:ext>
            </p:extLst>
          </p:nvPr>
        </p:nvGraphicFramePr>
        <p:xfrm>
          <a:off x="914400" y="1206500"/>
          <a:ext cx="7772402" cy="4194180"/>
        </p:xfrm>
        <a:graphic>
          <a:graphicData uri="http://schemas.openxmlformats.org/drawingml/2006/table">
            <a:tbl>
              <a:tblPr bandCol="1">
                <a:tableStyleId>{284E427A-3D55-4303-BF80-6455036E1DE7}</a:tableStyleId>
              </a:tblPr>
              <a:tblGrid>
                <a:gridCol w="1802296"/>
                <a:gridCol w="1802296"/>
                <a:gridCol w="1802296"/>
                <a:gridCol w="2365514"/>
              </a:tblGrid>
              <a:tr h="414338">
                <a:tc>
                  <a:txBody>
                    <a:bodyPr/>
                    <a:lstStyle/>
                    <a:p>
                      <a:pPr algn="r" fontAlgn="b"/>
                      <a:r>
                        <a:rPr lang="en-US" sz="2700" u="none" strike="noStrike">
                          <a:effectLst/>
                        </a:rPr>
                        <a:t>0</a:t>
                      </a:r>
                      <a:endParaRPr lang="en-US" sz="2700" b="0" i="0" u="none" strike="noStrike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</a:endParaRPr>
                    </a:p>
                  </a:txBody>
                  <a:tcPr marL="14665" marR="14665" marT="79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700" u="none" strike="noStrike">
                          <a:effectLst/>
                        </a:rPr>
                        <a:t>0.0000</a:t>
                      </a:r>
                      <a:endParaRPr lang="en-US" sz="2700" b="0" i="0" u="none" strike="noStrike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</a:endParaRPr>
                    </a:p>
                  </a:txBody>
                  <a:tcPr marL="14665" marR="14665" marT="79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700" u="none" strike="noStrike">
                          <a:effectLst/>
                        </a:rPr>
                        <a:t>180</a:t>
                      </a:r>
                      <a:endParaRPr lang="en-US" sz="2700" b="0" i="0" u="none" strike="noStrike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</a:endParaRPr>
                    </a:p>
                  </a:txBody>
                  <a:tcPr marL="14665" marR="14665" marT="79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700" u="none" strike="noStrike">
                          <a:effectLst/>
                        </a:rPr>
                        <a:t>0.0000</a:t>
                      </a:r>
                      <a:endParaRPr lang="en-US" sz="2700" b="0" i="0" u="none" strike="noStrike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</a:endParaRPr>
                    </a:p>
                  </a:txBody>
                  <a:tcPr marL="14665" marR="14665" marT="7938" marB="0" anchor="b"/>
                </a:tc>
              </a:tr>
              <a:tr h="414338">
                <a:tc>
                  <a:txBody>
                    <a:bodyPr/>
                    <a:lstStyle/>
                    <a:p>
                      <a:pPr algn="r" fontAlgn="b"/>
                      <a:r>
                        <a:rPr lang="en-US" sz="2700" u="none" strike="noStrike">
                          <a:effectLst/>
                        </a:rPr>
                        <a:t>10</a:t>
                      </a:r>
                      <a:endParaRPr lang="en-US" sz="2700" b="0" i="0" u="none" strike="noStrike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</a:endParaRPr>
                    </a:p>
                  </a:txBody>
                  <a:tcPr marL="14665" marR="14665" marT="79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700" u="none" strike="noStrike">
                          <a:effectLst/>
                        </a:rPr>
                        <a:t>0.1736</a:t>
                      </a:r>
                      <a:endParaRPr lang="en-US" sz="2700" b="0" i="0" u="none" strike="noStrike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</a:endParaRPr>
                    </a:p>
                  </a:txBody>
                  <a:tcPr marL="14665" marR="14665" marT="79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700" u="none" strike="noStrike">
                          <a:effectLst/>
                        </a:rPr>
                        <a:t>170</a:t>
                      </a:r>
                      <a:endParaRPr lang="en-US" sz="2700" b="0" i="0" u="none" strike="noStrike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</a:endParaRPr>
                    </a:p>
                  </a:txBody>
                  <a:tcPr marL="14665" marR="14665" marT="79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700" u="none" strike="noStrike">
                          <a:effectLst/>
                        </a:rPr>
                        <a:t>0.1736</a:t>
                      </a:r>
                      <a:endParaRPr lang="en-US" sz="2700" b="0" i="0" u="none" strike="noStrike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</a:endParaRPr>
                    </a:p>
                  </a:txBody>
                  <a:tcPr marL="14665" marR="14665" marT="7938" marB="0" anchor="b"/>
                </a:tc>
              </a:tr>
              <a:tr h="414338">
                <a:tc>
                  <a:txBody>
                    <a:bodyPr/>
                    <a:lstStyle/>
                    <a:p>
                      <a:pPr algn="r" fontAlgn="b"/>
                      <a:r>
                        <a:rPr lang="en-US" sz="2700" u="none" strike="noStrike">
                          <a:effectLst/>
                        </a:rPr>
                        <a:t>20</a:t>
                      </a:r>
                      <a:endParaRPr lang="en-US" sz="2700" b="0" i="0" u="none" strike="noStrike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</a:endParaRPr>
                    </a:p>
                  </a:txBody>
                  <a:tcPr marL="14665" marR="14665" marT="79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700" u="none" strike="noStrike">
                          <a:effectLst/>
                        </a:rPr>
                        <a:t>0.3420</a:t>
                      </a:r>
                      <a:endParaRPr lang="en-US" sz="2700" b="0" i="0" u="none" strike="noStrike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</a:endParaRPr>
                    </a:p>
                  </a:txBody>
                  <a:tcPr marL="14665" marR="14665" marT="79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700" u="none" strike="noStrike">
                          <a:effectLst/>
                        </a:rPr>
                        <a:t>160</a:t>
                      </a:r>
                      <a:endParaRPr lang="en-US" sz="2700" b="0" i="0" u="none" strike="noStrike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</a:endParaRPr>
                    </a:p>
                  </a:txBody>
                  <a:tcPr marL="14665" marR="14665" marT="79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700" u="none" strike="noStrike">
                          <a:effectLst/>
                        </a:rPr>
                        <a:t>0.3420</a:t>
                      </a:r>
                      <a:endParaRPr lang="en-US" sz="2700" b="0" i="0" u="none" strike="noStrike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</a:endParaRPr>
                    </a:p>
                  </a:txBody>
                  <a:tcPr marL="14665" marR="14665" marT="7938" marB="0" anchor="b"/>
                </a:tc>
              </a:tr>
              <a:tr h="414338">
                <a:tc>
                  <a:txBody>
                    <a:bodyPr/>
                    <a:lstStyle/>
                    <a:p>
                      <a:pPr algn="r" fontAlgn="b"/>
                      <a:r>
                        <a:rPr lang="en-US" sz="2700" u="none" strike="noStrike">
                          <a:effectLst/>
                        </a:rPr>
                        <a:t>30</a:t>
                      </a:r>
                      <a:endParaRPr lang="en-US" sz="2700" b="0" i="0" u="none" strike="noStrike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</a:endParaRPr>
                    </a:p>
                  </a:txBody>
                  <a:tcPr marL="14665" marR="14665" marT="79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700" u="none" strike="noStrike">
                          <a:effectLst/>
                        </a:rPr>
                        <a:t>0.5000</a:t>
                      </a:r>
                      <a:endParaRPr lang="en-US" sz="2700" b="0" i="0" u="none" strike="noStrike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</a:endParaRPr>
                    </a:p>
                  </a:txBody>
                  <a:tcPr marL="14665" marR="14665" marT="79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700" u="none" strike="noStrike">
                          <a:effectLst/>
                        </a:rPr>
                        <a:t>150</a:t>
                      </a:r>
                      <a:endParaRPr lang="en-US" sz="2700" b="0" i="0" u="none" strike="noStrike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</a:endParaRPr>
                    </a:p>
                  </a:txBody>
                  <a:tcPr marL="14665" marR="14665" marT="79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700" u="none" strike="noStrike">
                          <a:effectLst/>
                        </a:rPr>
                        <a:t>0.5000</a:t>
                      </a:r>
                      <a:endParaRPr lang="en-US" sz="2700" b="0" i="0" u="none" strike="noStrike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</a:endParaRPr>
                    </a:p>
                  </a:txBody>
                  <a:tcPr marL="14665" marR="14665" marT="7938" marB="0" anchor="b"/>
                </a:tc>
              </a:tr>
              <a:tr h="414338">
                <a:tc>
                  <a:txBody>
                    <a:bodyPr/>
                    <a:lstStyle/>
                    <a:p>
                      <a:pPr algn="r" fontAlgn="b"/>
                      <a:r>
                        <a:rPr lang="en-US" sz="2700" u="none" strike="noStrike">
                          <a:effectLst/>
                        </a:rPr>
                        <a:t>40</a:t>
                      </a:r>
                      <a:endParaRPr lang="en-US" sz="2700" b="0" i="0" u="none" strike="noStrike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</a:endParaRPr>
                    </a:p>
                  </a:txBody>
                  <a:tcPr marL="14665" marR="14665" marT="79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700" u="none" strike="noStrike">
                          <a:effectLst/>
                        </a:rPr>
                        <a:t>0.6428</a:t>
                      </a:r>
                      <a:endParaRPr lang="en-US" sz="2700" b="0" i="0" u="none" strike="noStrike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</a:endParaRPr>
                    </a:p>
                  </a:txBody>
                  <a:tcPr marL="14665" marR="14665" marT="79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700" u="none" strike="noStrike">
                          <a:effectLst/>
                        </a:rPr>
                        <a:t>140</a:t>
                      </a:r>
                      <a:endParaRPr lang="en-US" sz="2700" b="0" i="0" u="none" strike="noStrike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</a:endParaRPr>
                    </a:p>
                  </a:txBody>
                  <a:tcPr marL="14665" marR="14665" marT="79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700" u="none" strike="noStrike">
                          <a:effectLst/>
                        </a:rPr>
                        <a:t>0.6428</a:t>
                      </a:r>
                      <a:endParaRPr lang="en-US" sz="2700" b="0" i="0" u="none" strike="noStrike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</a:endParaRPr>
                    </a:p>
                  </a:txBody>
                  <a:tcPr marL="14665" marR="14665" marT="7938" marB="0" anchor="b"/>
                </a:tc>
              </a:tr>
              <a:tr h="414338">
                <a:tc>
                  <a:txBody>
                    <a:bodyPr/>
                    <a:lstStyle/>
                    <a:p>
                      <a:pPr algn="r" fontAlgn="b"/>
                      <a:r>
                        <a:rPr lang="en-US" sz="2700" u="none" strike="noStrike">
                          <a:effectLst/>
                        </a:rPr>
                        <a:t>50</a:t>
                      </a:r>
                      <a:endParaRPr lang="en-US" sz="2700" b="0" i="0" u="none" strike="noStrike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</a:endParaRPr>
                    </a:p>
                  </a:txBody>
                  <a:tcPr marL="14665" marR="14665" marT="79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700" u="none" strike="noStrike">
                          <a:effectLst/>
                        </a:rPr>
                        <a:t>0.7660</a:t>
                      </a:r>
                      <a:endParaRPr lang="en-US" sz="2700" b="0" i="0" u="none" strike="noStrike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</a:endParaRPr>
                    </a:p>
                  </a:txBody>
                  <a:tcPr marL="14665" marR="14665" marT="79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700" u="none" strike="noStrike">
                          <a:effectLst/>
                        </a:rPr>
                        <a:t>130</a:t>
                      </a:r>
                      <a:endParaRPr lang="en-US" sz="2700" b="0" i="0" u="none" strike="noStrike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</a:endParaRPr>
                    </a:p>
                  </a:txBody>
                  <a:tcPr marL="14665" marR="14665" marT="79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700" u="none" strike="noStrike">
                          <a:effectLst/>
                        </a:rPr>
                        <a:t>0.7660</a:t>
                      </a:r>
                      <a:endParaRPr lang="en-US" sz="2700" b="0" i="0" u="none" strike="noStrike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</a:endParaRPr>
                    </a:p>
                  </a:txBody>
                  <a:tcPr marL="14665" marR="14665" marT="7938" marB="0" anchor="b"/>
                </a:tc>
              </a:tr>
              <a:tr h="414338">
                <a:tc>
                  <a:txBody>
                    <a:bodyPr/>
                    <a:lstStyle/>
                    <a:p>
                      <a:pPr algn="r" fontAlgn="b"/>
                      <a:r>
                        <a:rPr lang="en-US" sz="2700" u="none" strike="noStrike">
                          <a:effectLst/>
                        </a:rPr>
                        <a:t>60</a:t>
                      </a:r>
                      <a:endParaRPr lang="en-US" sz="2700" b="0" i="0" u="none" strike="noStrike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</a:endParaRPr>
                    </a:p>
                  </a:txBody>
                  <a:tcPr marL="14665" marR="14665" marT="79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700" u="none" strike="noStrike">
                          <a:effectLst/>
                        </a:rPr>
                        <a:t>0.8660</a:t>
                      </a:r>
                      <a:endParaRPr lang="en-US" sz="2700" b="0" i="0" u="none" strike="noStrike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</a:endParaRPr>
                    </a:p>
                  </a:txBody>
                  <a:tcPr marL="14665" marR="14665" marT="79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700" u="none" strike="noStrike">
                          <a:effectLst/>
                        </a:rPr>
                        <a:t>120</a:t>
                      </a:r>
                      <a:endParaRPr lang="en-US" sz="2700" b="0" i="0" u="none" strike="noStrike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</a:endParaRPr>
                    </a:p>
                  </a:txBody>
                  <a:tcPr marL="14665" marR="14665" marT="79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700" u="none" strike="noStrike">
                          <a:effectLst/>
                        </a:rPr>
                        <a:t>0.8660</a:t>
                      </a:r>
                      <a:endParaRPr lang="en-US" sz="2700" b="0" i="0" u="none" strike="noStrike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</a:endParaRPr>
                    </a:p>
                  </a:txBody>
                  <a:tcPr marL="14665" marR="14665" marT="7938" marB="0" anchor="b"/>
                </a:tc>
              </a:tr>
              <a:tr h="414338">
                <a:tc>
                  <a:txBody>
                    <a:bodyPr/>
                    <a:lstStyle/>
                    <a:p>
                      <a:pPr algn="r" fontAlgn="b"/>
                      <a:r>
                        <a:rPr lang="en-US" sz="2700" u="none" strike="noStrike">
                          <a:effectLst/>
                        </a:rPr>
                        <a:t>70</a:t>
                      </a:r>
                      <a:endParaRPr lang="en-US" sz="2700" b="0" i="0" u="none" strike="noStrike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</a:endParaRPr>
                    </a:p>
                  </a:txBody>
                  <a:tcPr marL="14665" marR="14665" marT="79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700" u="none" strike="noStrike">
                          <a:effectLst/>
                        </a:rPr>
                        <a:t>0.9397</a:t>
                      </a:r>
                      <a:endParaRPr lang="en-US" sz="2700" b="0" i="0" u="none" strike="noStrike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</a:endParaRPr>
                    </a:p>
                  </a:txBody>
                  <a:tcPr marL="14665" marR="14665" marT="79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700" u="none" strike="noStrike">
                          <a:effectLst/>
                        </a:rPr>
                        <a:t>110</a:t>
                      </a:r>
                      <a:endParaRPr lang="en-US" sz="2700" b="0" i="0" u="none" strike="noStrike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</a:endParaRPr>
                    </a:p>
                  </a:txBody>
                  <a:tcPr marL="14665" marR="14665" marT="79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700" u="none" strike="noStrike">
                          <a:effectLst/>
                        </a:rPr>
                        <a:t>0.9397</a:t>
                      </a:r>
                      <a:endParaRPr lang="en-US" sz="2700" b="0" i="0" u="none" strike="noStrike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</a:endParaRPr>
                    </a:p>
                  </a:txBody>
                  <a:tcPr marL="14665" marR="14665" marT="7938" marB="0" anchor="b"/>
                </a:tc>
              </a:tr>
              <a:tr h="414338">
                <a:tc>
                  <a:txBody>
                    <a:bodyPr/>
                    <a:lstStyle/>
                    <a:p>
                      <a:pPr algn="r" fontAlgn="b"/>
                      <a:r>
                        <a:rPr lang="en-US" sz="2700" u="none" strike="noStrike">
                          <a:effectLst/>
                        </a:rPr>
                        <a:t>80</a:t>
                      </a:r>
                      <a:endParaRPr lang="en-US" sz="2700" b="0" i="0" u="none" strike="noStrike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</a:endParaRPr>
                    </a:p>
                  </a:txBody>
                  <a:tcPr marL="14665" marR="14665" marT="79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700" u="none" strike="noStrike">
                          <a:effectLst/>
                        </a:rPr>
                        <a:t>0.9848</a:t>
                      </a:r>
                      <a:endParaRPr lang="en-US" sz="2700" b="0" i="0" u="none" strike="noStrike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</a:endParaRPr>
                    </a:p>
                  </a:txBody>
                  <a:tcPr marL="14665" marR="14665" marT="79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700" u="none" strike="noStrike">
                          <a:effectLst/>
                        </a:rPr>
                        <a:t>100</a:t>
                      </a:r>
                      <a:endParaRPr lang="en-US" sz="2700" b="0" i="0" u="none" strike="noStrike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</a:endParaRPr>
                    </a:p>
                  </a:txBody>
                  <a:tcPr marL="14665" marR="14665" marT="79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700" u="none" strike="noStrike">
                          <a:effectLst/>
                        </a:rPr>
                        <a:t>0.9848</a:t>
                      </a:r>
                      <a:endParaRPr lang="en-US" sz="2700" b="0" i="0" u="none" strike="noStrike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</a:endParaRPr>
                    </a:p>
                  </a:txBody>
                  <a:tcPr marL="14665" marR="14665" marT="7938" marB="0" anchor="b"/>
                </a:tc>
              </a:tr>
              <a:tr h="414338">
                <a:tc>
                  <a:txBody>
                    <a:bodyPr/>
                    <a:lstStyle/>
                    <a:p>
                      <a:pPr algn="r" fontAlgn="b"/>
                      <a:r>
                        <a:rPr lang="en-US" sz="2700" u="none" strike="noStrike">
                          <a:effectLst/>
                        </a:rPr>
                        <a:t>90</a:t>
                      </a:r>
                      <a:endParaRPr lang="en-US" sz="2700" b="0" i="0" u="none" strike="noStrike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</a:endParaRPr>
                    </a:p>
                  </a:txBody>
                  <a:tcPr marL="14665" marR="14665" marT="793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700" u="none" strike="noStrike">
                          <a:effectLst/>
                        </a:rPr>
                        <a:t>1.0000</a:t>
                      </a:r>
                      <a:endParaRPr lang="en-US" sz="2700" b="0" i="0" u="none" strike="noStrike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</a:endParaRPr>
                    </a:p>
                  </a:txBody>
                  <a:tcPr marL="14665" marR="14665" marT="793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700" b="0" i="0" u="none" strike="noStrike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</a:endParaRPr>
                    </a:p>
                  </a:txBody>
                  <a:tcPr marL="14665" marR="14665" marT="793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700" b="0" i="0" u="none" strike="noStrike" dirty="0"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/>
                      </a:endParaRPr>
                    </a:p>
                  </a:txBody>
                  <a:tcPr marL="14665" marR="14665" marT="7938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91138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cases are not ambiguous</a:t>
            </a:r>
            <a:endParaRPr lang="en-US" dirty="0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clrChange>
              <a:clrFrom>
                <a:srgbClr xmlns:mc="http://schemas.openxmlformats.org/markup-compatibility/2006" xmlns:a14="http://schemas.microsoft.com/office/drawing/2010/main" val="000000" mc:Ignorable=""/>
              </a:clrFrom>
              <a:clrTo>
                <a:srgbClr xmlns:mc="http://schemas.openxmlformats.org/markup-compatibility/2006" xmlns:a14="http://schemas.microsoft.com/office/drawing/2010/main" val="000000" mc:Ignorable="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2" y="1397000"/>
            <a:ext cx="3255819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3863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cases….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clrChange>
              <a:clrFrom>
                <a:srgbClr xmlns:mc="http://schemas.openxmlformats.org/markup-compatibility/2006" xmlns:a14="http://schemas.microsoft.com/office/drawing/2010/main" val="000000" mc:Ignorable=""/>
              </a:clrFrom>
              <a:clrTo>
                <a:srgbClr xmlns:mc="http://schemas.openxmlformats.org/markup-compatibility/2006" xmlns:a14="http://schemas.microsoft.com/office/drawing/2010/main" val="000000" mc:Ignorable="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1" y="1206500"/>
            <a:ext cx="3273285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9378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cases are ambiguous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clrChange>
              <a:clrFrom>
                <a:srgbClr xmlns:mc="http://schemas.openxmlformats.org/markup-compatibility/2006" xmlns:a14="http://schemas.microsoft.com/office/drawing/2010/main" val="000000" mc:Ignorable=""/>
              </a:clrFrom>
              <a:clrTo>
                <a:srgbClr xmlns:mc="http://schemas.openxmlformats.org/markup-compatibility/2006" xmlns:a14="http://schemas.microsoft.com/office/drawing/2010/main" val="000000" mc:Ignorable="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333500"/>
            <a:ext cx="3260036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3165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696464" mc:Ignorable=""/>
      </a:dk2>
      <a:lt2>
        <a:srgbClr xmlns:mc="http://schemas.openxmlformats.org/markup-compatibility/2006" xmlns:a14="http://schemas.microsoft.com/office/drawing/2010/main" val="E9E5DC" mc:Ignorable=""/>
      </a:lt2>
      <a:accent1>
        <a:srgbClr xmlns:mc="http://schemas.openxmlformats.org/markup-compatibility/2006" xmlns:a14="http://schemas.microsoft.com/office/drawing/2010/main" val="D34817" mc:Ignorable=""/>
      </a:accent1>
      <a:accent2>
        <a:srgbClr xmlns:mc="http://schemas.openxmlformats.org/markup-compatibility/2006" xmlns:a14="http://schemas.microsoft.com/office/drawing/2010/main" val="9B2D1F" mc:Ignorable=""/>
      </a:accent2>
      <a:accent3>
        <a:srgbClr xmlns:mc="http://schemas.openxmlformats.org/markup-compatibility/2006" xmlns:a14="http://schemas.microsoft.com/office/drawing/2010/main" val="A28E6A" mc:Ignorable=""/>
      </a:accent3>
      <a:accent4>
        <a:srgbClr xmlns:mc="http://schemas.openxmlformats.org/markup-compatibility/2006" xmlns:a14="http://schemas.microsoft.com/office/drawing/2010/main" val="956251" mc:Ignorable=""/>
      </a:accent4>
      <a:accent5>
        <a:srgbClr xmlns:mc="http://schemas.openxmlformats.org/markup-compatibility/2006" xmlns:a14="http://schemas.microsoft.com/office/drawing/2010/main" val="918485" mc:Ignorable=""/>
      </a:accent5>
      <a:accent6>
        <a:srgbClr xmlns:mc="http://schemas.openxmlformats.org/markup-compatibility/2006" xmlns:a14="http://schemas.microsoft.com/office/drawing/2010/main" val="855D5D" mc:Ignorable=""/>
      </a:accent6>
      <a:hlink>
        <a:srgbClr xmlns:mc="http://schemas.openxmlformats.org/markup-compatibility/2006" xmlns:a14="http://schemas.microsoft.com/office/drawing/2010/main" val="CC9900" mc:Ignorable=""/>
      </a:hlink>
      <a:folHlink>
        <a:srgbClr xmlns:mc="http://schemas.openxmlformats.org/markup-compatibility/2006" xmlns:a14="http://schemas.microsoft.com/office/drawing/2010/main" val="96A9A9" mc:Ignorable="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xmlns:mc="http://schemas.openxmlformats.org/markup-compatibility/2006" xmlns:a14="http://schemas.microsoft.com/office/drawing/2010/main" val="000000" mc:Ignorable="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xmlns:mc="http://schemas.openxmlformats.org/markup-compatibility/2006" xmlns:a14="http://schemas.microsoft.com/office/drawing/2010/main" val="000000" mc:Ignorable="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xmlns:mc="http://schemas.openxmlformats.org/markup-compatibility/2006" xmlns:a14="http://schemas.microsoft.com/office/drawing/2010/main" val="000000" mc:Ignorable="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141</TotalTime>
  <Words>93</Words>
  <Application>Microsoft Office PowerPoint</Application>
  <PresentationFormat>On-screen Show (16:10)</PresentationFormat>
  <Paragraphs>53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Equity</vt:lpstr>
      <vt:lpstr>Law of Sines – the ambiguous case</vt:lpstr>
      <vt:lpstr>Objective</vt:lpstr>
      <vt:lpstr>Check out sine of angles larger than 90</vt:lpstr>
      <vt:lpstr>Some cases are not ambiguous</vt:lpstr>
      <vt:lpstr>Some cases….</vt:lpstr>
      <vt:lpstr>Some cases are ambiguous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Ameena</dc:creator>
  <cp:lastModifiedBy>Ameena</cp:lastModifiedBy>
  <cp:revision>10</cp:revision>
  <dcterms:created xsi:type="dcterms:W3CDTF">2010-02-17T15:23:49Z</dcterms:created>
  <dcterms:modified xsi:type="dcterms:W3CDTF">2010-02-17T17:45:35Z</dcterms:modified>
</cp:coreProperties>
</file>